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2" r:id="rId4"/>
    <p:sldId id="313" r:id="rId5"/>
    <p:sldId id="298" r:id="rId6"/>
    <p:sldId id="260" r:id="rId7"/>
    <p:sldId id="310" r:id="rId8"/>
    <p:sldId id="309" r:id="rId9"/>
    <p:sldId id="306" r:id="rId10"/>
    <p:sldId id="305" r:id="rId11"/>
    <p:sldId id="290" r:id="rId12"/>
    <p:sldId id="273" r:id="rId13"/>
    <p:sldId id="291" r:id="rId14"/>
    <p:sldId id="274" r:id="rId15"/>
    <p:sldId id="300" r:id="rId16"/>
    <p:sldId id="303" r:id="rId17"/>
    <p:sldId id="292" r:id="rId18"/>
    <p:sldId id="294" r:id="rId19"/>
    <p:sldId id="311" r:id="rId20"/>
    <p:sldId id="296" r:id="rId21"/>
    <p:sldId id="282" r:id="rId22"/>
    <p:sldId id="301" r:id="rId23"/>
    <p:sldId id="302"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51" autoAdjust="0"/>
  </p:normalViewPr>
  <p:slideViewPr>
    <p:cSldViewPr>
      <p:cViewPr varScale="1">
        <p:scale>
          <a:sx n="75" d="100"/>
          <a:sy n="75" d="100"/>
        </p:scale>
        <p:origin x="-2028" y="-9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Franklin County</c:v>
                </c:pt>
              </c:strCache>
            </c:strRef>
          </c:tx>
          <c:invertIfNegative val="0"/>
          <c:cat>
            <c:strRef>
              <c:f>'Top Health Issues'!$B$2:$D$2</c:f>
              <c:strCache>
                <c:ptCount val="3"/>
                <c:pt idx="0">
                  <c:v>Obesity</c:v>
                </c:pt>
                <c:pt idx="1">
                  <c:v>Drug &amp; Alcohol Abuse</c:v>
                </c:pt>
                <c:pt idx="2">
                  <c:v>Physical Activity &amp; Nutrition</c:v>
                </c:pt>
              </c:strCache>
            </c:strRef>
          </c:cat>
          <c:val>
            <c:numRef>
              <c:f>'Top Health Issues'!$B$3:$D$3</c:f>
              <c:numCache>
                <c:formatCode>0%</c:formatCode>
                <c:ptCount val="3"/>
                <c:pt idx="0">
                  <c:v>0.9</c:v>
                </c:pt>
                <c:pt idx="1">
                  <c:v>0.86</c:v>
                </c:pt>
                <c:pt idx="2">
                  <c:v>0.86</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Physical Activity &amp; Nutrition</c:v>
                </c:pt>
              </c:strCache>
            </c:strRef>
          </c:cat>
          <c:val>
            <c:numRef>
              <c:f>'Top Health Issues'!$B$4:$D$4</c:f>
              <c:numCache>
                <c:formatCode>0%</c:formatCode>
                <c:ptCount val="3"/>
                <c:pt idx="0">
                  <c:v>0.78</c:v>
                </c:pt>
                <c:pt idx="1">
                  <c:v>0.8</c:v>
                </c:pt>
                <c:pt idx="2">
                  <c:v>0.69</c:v>
                </c:pt>
              </c:numCache>
            </c:numRef>
          </c:val>
        </c:ser>
        <c:dLbls>
          <c:showLegendKey val="0"/>
          <c:showVal val="1"/>
          <c:showCatName val="0"/>
          <c:showSerName val="0"/>
          <c:showPercent val="0"/>
          <c:showBubbleSize val="0"/>
        </c:dLbls>
        <c:gapWidth val="150"/>
        <c:overlap val="-25"/>
        <c:axId val="117019008"/>
        <c:axId val="117020544"/>
      </c:barChart>
      <c:catAx>
        <c:axId val="117019008"/>
        <c:scaling>
          <c:orientation val="minMax"/>
        </c:scaling>
        <c:delete val="0"/>
        <c:axPos val="b"/>
        <c:majorTickMark val="none"/>
        <c:minorTickMark val="none"/>
        <c:tickLblPos val="nextTo"/>
        <c:crossAx val="117020544"/>
        <c:crosses val="autoZero"/>
        <c:auto val="1"/>
        <c:lblAlgn val="ctr"/>
        <c:lblOffset val="100"/>
        <c:noMultiLvlLbl val="0"/>
      </c:catAx>
      <c:valAx>
        <c:axId val="117020544"/>
        <c:scaling>
          <c:orientation val="minMax"/>
        </c:scaling>
        <c:delete val="1"/>
        <c:axPos val="l"/>
        <c:numFmt formatCode="0%" sourceLinked="1"/>
        <c:majorTickMark val="out"/>
        <c:minorTickMark val="none"/>
        <c:tickLblPos val="nextTo"/>
        <c:crossAx val="11701900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Franklin County</c:v>
                </c:pt>
              </c:strCache>
            </c:strRef>
          </c:tx>
          <c:invertIfNegative val="0"/>
          <c:cat>
            <c:strRef>
              <c:f>'Top Soc Determin'!$B$2:$D$2</c:f>
              <c:strCache>
                <c:ptCount val="3"/>
                <c:pt idx="0">
                  <c:v>Poverty</c:v>
                </c:pt>
                <c:pt idx="1">
                  <c:v>Transportation</c:v>
                </c:pt>
                <c:pt idx="2">
                  <c:v>Employment</c:v>
                </c:pt>
              </c:strCache>
            </c:strRef>
          </c:cat>
          <c:val>
            <c:numRef>
              <c:f>'Top Soc Determin'!$B$3:$D$3</c:f>
              <c:numCache>
                <c:formatCode>0%</c:formatCode>
                <c:ptCount val="3"/>
                <c:pt idx="0">
                  <c:v>0.95</c:v>
                </c:pt>
                <c:pt idx="1">
                  <c:v>0.81</c:v>
                </c:pt>
                <c:pt idx="2">
                  <c:v>0.76</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Transportation</c:v>
                </c:pt>
                <c:pt idx="2">
                  <c:v>Employment</c:v>
                </c:pt>
              </c:strCache>
            </c:strRef>
          </c:cat>
          <c:val>
            <c:numRef>
              <c:f>'Top Soc Determin'!$B$4:$D$4</c:f>
              <c:numCache>
                <c:formatCode>0%</c:formatCode>
                <c:ptCount val="3"/>
                <c:pt idx="0">
                  <c:v>0.78</c:v>
                </c:pt>
                <c:pt idx="1">
                  <c:v>0.67</c:v>
                </c:pt>
                <c:pt idx="2">
                  <c:v>0.64</c:v>
                </c:pt>
              </c:numCache>
            </c:numRef>
          </c:val>
        </c:ser>
        <c:dLbls>
          <c:showLegendKey val="0"/>
          <c:showVal val="1"/>
          <c:showCatName val="0"/>
          <c:showSerName val="0"/>
          <c:showPercent val="0"/>
          <c:showBubbleSize val="0"/>
        </c:dLbls>
        <c:gapWidth val="150"/>
        <c:overlap val="-25"/>
        <c:axId val="123271808"/>
        <c:axId val="123142528"/>
      </c:barChart>
      <c:catAx>
        <c:axId val="123271808"/>
        <c:scaling>
          <c:orientation val="minMax"/>
        </c:scaling>
        <c:delete val="0"/>
        <c:axPos val="b"/>
        <c:majorTickMark val="none"/>
        <c:minorTickMark val="none"/>
        <c:tickLblPos val="nextTo"/>
        <c:crossAx val="123142528"/>
        <c:crosses val="autoZero"/>
        <c:auto val="1"/>
        <c:lblAlgn val="ctr"/>
        <c:lblOffset val="100"/>
        <c:noMultiLvlLbl val="0"/>
      </c:catAx>
      <c:valAx>
        <c:axId val="123142528"/>
        <c:scaling>
          <c:orientation val="minMax"/>
        </c:scaling>
        <c:delete val="1"/>
        <c:axPos val="l"/>
        <c:numFmt formatCode="0%" sourceLinked="1"/>
        <c:majorTickMark val="out"/>
        <c:minorTickMark val="none"/>
        <c:tickLblPos val="nextTo"/>
        <c:crossAx val="12327180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Obesity-related Hospitalizations</a:t>
            </a:r>
            <a:r>
              <a:rPr lang="en-US" baseline="0"/>
              <a:t> per 10,000 Population: Franklin County</a:t>
            </a:r>
            <a:endParaRPr lang="en-US"/>
          </a:p>
        </c:rich>
      </c:tx>
      <c:layout/>
      <c:overlay val="0"/>
    </c:title>
    <c:autoTitleDeleted val="0"/>
    <c:plotArea>
      <c:layout/>
      <c:barChart>
        <c:barDir val="col"/>
        <c:grouping val="clustered"/>
        <c:varyColors val="0"/>
        <c:ser>
          <c:idx val="0"/>
          <c:order val="0"/>
          <c:tx>
            <c:strRef>
              <c:f>Obesity!$A$18</c:f>
              <c:strCache>
                <c:ptCount val="1"/>
                <c:pt idx="0">
                  <c:v>Franklin County</c:v>
                </c:pt>
              </c:strCache>
            </c:strRef>
          </c:tx>
          <c:invertIfNegative val="0"/>
          <c:cat>
            <c:strRef>
              <c:f>Obesity!$B$17:$D$17</c:f>
              <c:strCache>
                <c:ptCount val="3"/>
                <c:pt idx="0">
                  <c:v>Acute MI Hospitalizations</c:v>
                </c:pt>
                <c:pt idx="1">
                  <c:v>Stroke Hospitalizations</c:v>
                </c:pt>
                <c:pt idx="2">
                  <c:v>Diabetes Hospitalizations</c:v>
                </c:pt>
              </c:strCache>
            </c:strRef>
          </c:cat>
          <c:val>
            <c:numRef>
              <c:f>Obesity!$B$18:$D$18</c:f>
              <c:numCache>
                <c:formatCode>0</c:formatCode>
                <c:ptCount val="3"/>
                <c:pt idx="0">
                  <c:v>21</c:v>
                </c:pt>
                <c:pt idx="1">
                  <c:v>23</c:v>
                </c:pt>
                <c:pt idx="2" formatCode="General">
                  <c:v>18</c:v>
                </c:pt>
              </c:numCache>
            </c:numRef>
          </c:val>
        </c:ser>
        <c:ser>
          <c:idx val="1"/>
          <c:order val="1"/>
          <c:tx>
            <c:strRef>
              <c:f>Obesity!$A$19</c:f>
              <c:strCache>
                <c:ptCount val="1"/>
                <c:pt idx="0">
                  <c:v>Maine</c:v>
                </c:pt>
              </c:strCache>
            </c:strRef>
          </c:tx>
          <c:invertIfNegative val="0"/>
          <c:cat>
            <c:strRef>
              <c:f>Obesity!$B$17:$D$17</c:f>
              <c:strCache>
                <c:ptCount val="3"/>
                <c:pt idx="0">
                  <c:v>Acute MI Hospitalizations</c:v>
                </c:pt>
                <c:pt idx="1">
                  <c:v>Stroke Hospitalizations</c:v>
                </c:pt>
                <c:pt idx="2">
                  <c:v>Diabetes Hospitalizations</c:v>
                </c:pt>
              </c:strCache>
            </c:strRef>
          </c:cat>
          <c:val>
            <c:numRef>
              <c:f>Obesity!$B$19:$D$19</c:f>
              <c:numCache>
                <c:formatCode>0</c:formatCode>
                <c:ptCount val="3"/>
                <c:pt idx="0">
                  <c:v>24</c:v>
                </c:pt>
                <c:pt idx="1">
                  <c:v>21</c:v>
                </c:pt>
                <c:pt idx="2" formatCode="General">
                  <c:v>12</c:v>
                </c:pt>
              </c:numCache>
            </c:numRef>
          </c:val>
        </c:ser>
        <c:dLbls>
          <c:showLegendKey val="0"/>
          <c:showVal val="1"/>
          <c:showCatName val="0"/>
          <c:showSerName val="0"/>
          <c:showPercent val="0"/>
          <c:showBubbleSize val="0"/>
        </c:dLbls>
        <c:gapWidth val="150"/>
        <c:overlap val="-25"/>
        <c:axId val="123339520"/>
        <c:axId val="123341056"/>
      </c:barChart>
      <c:catAx>
        <c:axId val="123339520"/>
        <c:scaling>
          <c:orientation val="minMax"/>
        </c:scaling>
        <c:delete val="0"/>
        <c:axPos val="b"/>
        <c:majorTickMark val="none"/>
        <c:minorTickMark val="none"/>
        <c:tickLblPos val="nextTo"/>
        <c:crossAx val="123341056"/>
        <c:crosses val="autoZero"/>
        <c:auto val="1"/>
        <c:lblAlgn val="ctr"/>
        <c:lblOffset val="100"/>
        <c:noMultiLvlLbl val="0"/>
      </c:catAx>
      <c:valAx>
        <c:axId val="123341056"/>
        <c:scaling>
          <c:orientation val="minMax"/>
        </c:scaling>
        <c:delete val="1"/>
        <c:axPos val="l"/>
        <c:numFmt formatCode="0" sourceLinked="1"/>
        <c:majorTickMark val="out"/>
        <c:minorTickMark val="none"/>
        <c:tickLblPos val="nextTo"/>
        <c:crossAx val="1233395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Opiate</a:t>
            </a:r>
            <a:r>
              <a:rPr lang="en-US" baseline="0"/>
              <a:t> Poisoning per 100,000 Population: Franklin County</a:t>
            </a:r>
            <a:endParaRPr lang="en-US"/>
          </a:p>
        </c:rich>
      </c:tx>
      <c:layout/>
      <c:overlay val="0"/>
    </c:title>
    <c:autoTitleDeleted val="0"/>
    <c:plotArea>
      <c:layout/>
      <c:barChart>
        <c:barDir val="col"/>
        <c:grouping val="clustered"/>
        <c:varyColors val="0"/>
        <c:ser>
          <c:idx val="0"/>
          <c:order val="0"/>
          <c:tx>
            <c:strRef>
              <c:f>Drugs!$A$21</c:f>
              <c:strCache>
                <c:ptCount val="1"/>
                <c:pt idx="0">
                  <c:v>Franklin County</c:v>
                </c:pt>
              </c:strCache>
            </c:strRef>
          </c:tx>
          <c:invertIfNegative val="0"/>
          <c:cat>
            <c:strRef>
              <c:f>Drugs!$B$20:$C$20</c:f>
              <c:strCache>
                <c:ptCount val="2"/>
                <c:pt idx="0">
                  <c:v>Opiate Poisoning - ED Visits</c:v>
                </c:pt>
                <c:pt idx="1">
                  <c:v>Opiate Poisoning - Hospitalizations</c:v>
                </c:pt>
              </c:strCache>
            </c:strRef>
          </c:cat>
          <c:val>
            <c:numRef>
              <c:f>Drugs!$B$21:$C$21</c:f>
              <c:numCache>
                <c:formatCode>0</c:formatCode>
                <c:ptCount val="2"/>
                <c:pt idx="0">
                  <c:v>19</c:v>
                </c:pt>
                <c:pt idx="1">
                  <c:v>9</c:v>
                </c:pt>
              </c:numCache>
            </c:numRef>
          </c:val>
        </c:ser>
        <c:ser>
          <c:idx val="1"/>
          <c:order val="1"/>
          <c:tx>
            <c:strRef>
              <c:f>Drugs!$A$22</c:f>
              <c:strCache>
                <c:ptCount val="1"/>
                <c:pt idx="0">
                  <c:v>Maine</c:v>
                </c:pt>
              </c:strCache>
            </c:strRef>
          </c:tx>
          <c:invertIfNegative val="0"/>
          <c:cat>
            <c:strRef>
              <c:f>Drugs!$B$20:$C$20</c:f>
              <c:strCache>
                <c:ptCount val="2"/>
                <c:pt idx="0">
                  <c:v>Opiate Poisoning - ED Visits</c:v>
                </c:pt>
                <c:pt idx="1">
                  <c:v>Opiate Poisoning - Hospitalizations</c:v>
                </c:pt>
              </c:strCache>
            </c:strRef>
          </c:cat>
          <c:val>
            <c:numRef>
              <c:f>Drugs!$B$22:$C$22</c:f>
              <c:numCache>
                <c:formatCode>0</c:formatCode>
                <c:ptCount val="2"/>
                <c:pt idx="0">
                  <c:v>25</c:v>
                </c:pt>
                <c:pt idx="1">
                  <c:v>13</c:v>
                </c:pt>
              </c:numCache>
            </c:numRef>
          </c:val>
        </c:ser>
        <c:dLbls>
          <c:showLegendKey val="0"/>
          <c:showVal val="1"/>
          <c:showCatName val="0"/>
          <c:showSerName val="0"/>
          <c:showPercent val="0"/>
          <c:showBubbleSize val="0"/>
        </c:dLbls>
        <c:gapWidth val="150"/>
        <c:overlap val="-25"/>
        <c:axId val="124597376"/>
        <c:axId val="124598912"/>
      </c:barChart>
      <c:catAx>
        <c:axId val="124597376"/>
        <c:scaling>
          <c:orientation val="minMax"/>
        </c:scaling>
        <c:delete val="0"/>
        <c:axPos val="b"/>
        <c:majorTickMark val="none"/>
        <c:minorTickMark val="none"/>
        <c:tickLblPos val="nextTo"/>
        <c:crossAx val="124598912"/>
        <c:crosses val="autoZero"/>
        <c:auto val="1"/>
        <c:lblAlgn val="ctr"/>
        <c:lblOffset val="100"/>
        <c:noMultiLvlLbl val="0"/>
      </c:catAx>
      <c:valAx>
        <c:axId val="124598912"/>
        <c:scaling>
          <c:orientation val="minMax"/>
        </c:scaling>
        <c:delete val="1"/>
        <c:axPos val="l"/>
        <c:numFmt formatCode="0" sourceLinked="1"/>
        <c:majorTickMark val="out"/>
        <c:minorTickMark val="none"/>
        <c:tickLblPos val="nextTo"/>
        <c:crossAx val="12459737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a:t>
            </a:r>
            <a:r>
              <a:rPr lang="en-US" baseline="0"/>
              <a:t> Alcohol Indicators for Adults: Franklin County</a:t>
            </a:r>
            <a:endParaRPr lang="en-US"/>
          </a:p>
        </c:rich>
      </c:tx>
      <c:layout/>
      <c:overlay val="0"/>
    </c:title>
    <c:autoTitleDeleted val="0"/>
    <c:plotArea>
      <c:layout/>
      <c:barChart>
        <c:barDir val="col"/>
        <c:grouping val="clustered"/>
        <c:varyColors val="0"/>
        <c:ser>
          <c:idx val="0"/>
          <c:order val="0"/>
          <c:tx>
            <c:strRef>
              <c:f>Drugs!$A$28</c:f>
              <c:strCache>
                <c:ptCount val="1"/>
                <c:pt idx="0">
                  <c:v>Franklin County</c:v>
                </c:pt>
              </c:strCache>
            </c:strRef>
          </c:tx>
          <c:invertIfNegative val="0"/>
          <c:cat>
            <c:strRef>
              <c:f>Drugs!$B$27:$C$27</c:f>
              <c:strCache>
                <c:ptCount val="2"/>
                <c:pt idx="0">
                  <c:v>Binge Drinking - Adults</c:v>
                </c:pt>
                <c:pt idx="1">
                  <c:v>Chronic Heavy Drinking - Adults</c:v>
                </c:pt>
              </c:strCache>
            </c:strRef>
          </c:cat>
          <c:val>
            <c:numRef>
              <c:f>Drugs!$B$28:$C$28</c:f>
              <c:numCache>
                <c:formatCode>0%</c:formatCode>
                <c:ptCount val="2"/>
                <c:pt idx="0">
                  <c:v>0.18</c:v>
                </c:pt>
                <c:pt idx="1">
                  <c:v>0.08</c:v>
                </c:pt>
              </c:numCache>
            </c:numRef>
          </c:val>
        </c:ser>
        <c:ser>
          <c:idx val="1"/>
          <c:order val="1"/>
          <c:tx>
            <c:strRef>
              <c:f>Drugs!$A$29</c:f>
              <c:strCache>
                <c:ptCount val="1"/>
                <c:pt idx="0">
                  <c:v>Maine</c:v>
                </c:pt>
              </c:strCache>
            </c:strRef>
          </c:tx>
          <c:invertIfNegative val="0"/>
          <c:cat>
            <c:strRef>
              <c:f>Drugs!$B$27:$C$27</c:f>
              <c:strCache>
                <c:ptCount val="2"/>
                <c:pt idx="0">
                  <c:v>Binge Drinking - Adults</c:v>
                </c:pt>
                <c:pt idx="1">
                  <c:v>Chronic Heavy Drinking - Adults</c:v>
                </c:pt>
              </c:strCache>
            </c:strRef>
          </c:cat>
          <c:val>
            <c:numRef>
              <c:f>Drugs!$B$29:$C$29</c:f>
              <c:numCache>
                <c:formatCode>0%</c:formatCode>
                <c:ptCount val="2"/>
                <c:pt idx="0">
                  <c:v>0.17</c:v>
                </c:pt>
                <c:pt idx="1">
                  <c:v>7.0000000000000007E-2</c:v>
                </c:pt>
              </c:numCache>
            </c:numRef>
          </c:val>
        </c:ser>
        <c:dLbls>
          <c:showLegendKey val="0"/>
          <c:showVal val="1"/>
          <c:showCatName val="0"/>
          <c:showSerName val="0"/>
          <c:showPercent val="0"/>
          <c:showBubbleSize val="0"/>
        </c:dLbls>
        <c:gapWidth val="150"/>
        <c:overlap val="-25"/>
        <c:axId val="125320192"/>
        <c:axId val="125321984"/>
      </c:barChart>
      <c:catAx>
        <c:axId val="125320192"/>
        <c:scaling>
          <c:orientation val="minMax"/>
        </c:scaling>
        <c:delete val="0"/>
        <c:axPos val="b"/>
        <c:majorTickMark val="none"/>
        <c:minorTickMark val="none"/>
        <c:tickLblPos val="nextTo"/>
        <c:crossAx val="125321984"/>
        <c:crosses val="autoZero"/>
        <c:auto val="1"/>
        <c:lblAlgn val="ctr"/>
        <c:lblOffset val="100"/>
        <c:noMultiLvlLbl val="0"/>
      </c:catAx>
      <c:valAx>
        <c:axId val="125321984"/>
        <c:scaling>
          <c:orientation val="minMax"/>
        </c:scaling>
        <c:delete val="1"/>
        <c:axPos val="l"/>
        <c:numFmt formatCode="0%" sourceLinked="1"/>
        <c:majorTickMark val="out"/>
        <c:minorTickMark val="none"/>
        <c:tickLblPos val="nextTo"/>
        <c:crossAx val="12532019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of Physical Activity: Franklin</a:t>
            </a:r>
            <a:r>
              <a:rPr lang="en-US" baseline="0"/>
              <a:t> County</a:t>
            </a:r>
            <a:endParaRPr lang="en-US"/>
          </a:p>
        </c:rich>
      </c:tx>
      <c:layout/>
      <c:overlay val="0"/>
    </c:title>
    <c:autoTitleDeleted val="0"/>
    <c:plotArea>
      <c:layout/>
      <c:barChart>
        <c:barDir val="col"/>
        <c:grouping val="clustered"/>
        <c:varyColors val="0"/>
        <c:ser>
          <c:idx val="0"/>
          <c:order val="0"/>
          <c:tx>
            <c:strRef>
              <c:f>PAN!$A$2</c:f>
              <c:strCache>
                <c:ptCount val="1"/>
                <c:pt idx="0">
                  <c:v>Franklin County</c:v>
                </c:pt>
              </c:strCache>
            </c:strRef>
          </c:tx>
          <c:invertIfNegative val="0"/>
          <c:cat>
            <c:strRef>
              <c:f>PAN!$B$1:$C$1</c:f>
              <c:strCache>
                <c:ptCount val="2"/>
                <c:pt idx="0">
                  <c:v>No Physical Activity in Past Month - Adults</c:v>
                </c:pt>
                <c:pt idx="1">
                  <c:v>Met Recommendations for Physical Activity - Adults</c:v>
                </c:pt>
              </c:strCache>
            </c:strRef>
          </c:cat>
          <c:val>
            <c:numRef>
              <c:f>PAN!$B$2:$C$2</c:f>
              <c:numCache>
                <c:formatCode>0%</c:formatCode>
                <c:ptCount val="2"/>
                <c:pt idx="0">
                  <c:v>0.24</c:v>
                </c:pt>
                <c:pt idx="1">
                  <c:v>0.56000000000000005</c:v>
                </c:pt>
              </c:numCache>
            </c:numRef>
          </c:val>
        </c:ser>
        <c:ser>
          <c:idx val="1"/>
          <c:order val="1"/>
          <c:tx>
            <c:strRef>
              <c:f>PAN!$A$3</c:f>
              <c:strCache>
                <c:ptCount val="1"/>
                <c:pt idx="0">
                  <c:v>Maine</c:v>
                </c:pt>
              </c:strCache>
            </c:strRef>
          </c:tx>
          <c:invertIfNegative val="0"/>
          <c:dLbls>
            <c:dLbl>
              <c:idx val="0"/>
              <c:layout/>
              <c:tx>
                <c:rich>
                  <a:bodyPr/>
                  <a:lstStyle/>
                  <a:p>
                    <a:r>
                      <a:rPr lang="en-US" smtClean="0"/>
                      <a:t>22%</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PAN!$B$1:$C$1</c:f>
              <c:strCache>
                <c:ptCount val="2"/>
                <c:pt idx="0">
                  <c:v>No Physical Activity in Past Month - Adults</c:v>
                </c:pt>
                <c:pt idx="1">
                  <c:v>Met Recommendations for Physical Activity - Adults</c:v>
                </c:pt>
              </c:strCache>
            </c:strRef>
          </c:cat>
          <c:val>
            <c:numRef>
              <c:f>PAN!$B$3:$C$3</c:f>
              <c:numCache>
                <c:formatCode>0%</c:formatCode>
                <c:ptCount val="2"/>
                <c:pt idx="0">
                  <c:v>0.23</c:v>
                </c:pt>
                <c:pt idx="1">
                  <c:v>0.53</c:v>
                </c:pt>
              </c:numCache>
            </c:numRef>
          </c:val>
        </c:ser>
        <c:dLbls>
          <c:showLegendKey val="0"/>
          <c:showVal val="1"/>
          <c:showCatName val="0"/>
          <c:showSerName val="0"/>
          <c:showPercent val="0"/>
          <c:showBubbleSize val="0"/>
        </c:dLbls>
        <c:gapWidth val="150"/>
        <c:overlap val="-25"/>
        <c:axId val="124776832"/>
        <c:axId val="125702528"/>
      </c:barChart>
      <c:catAx>
        <c:axId val="124776832"/>
        <c:scaling>
          <c:orientation val="minMax"/>
        </c:scaling>
        <c:delete val="0"/>
        <c:axPos val="b"/>
        <c:majorTickMark val="none"/>
        <c:minorTickMark val="none"/>
        <c:tickLblPos val="nextTo"/>
        <c:crossAx val="125702528"/>
        <c:crosses val="autoZero"/>
        <c:auto val="1"/>
        <c:lblAlgn val="ctr"/>
        <c:lblOffset val="100"/>
        <c:noMultiLvlLbl val="0"/>
      </c:catAx>
      <c:valAx>
        <c:axId val="125702528"/>
        <c:scaling>
          <c:orientation val="minMax"/>
        </c:scaling>
        <c:delete val="1"/>
        <c:axPos val="l"/>
        <c:numFmt formatCode="0%" sourceLinked="1"/>
        <c:majorTickMark val="out"/>
        <c:minorTickMark val="none"/>
        <c:tickLblPos val="nextTo"/>
        <c:crossAx val="12477683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on Nutrition: Franklin County</a:t>
            </a:r>
          </a:p>
        </c:rich>
      </c:tx>
      <c:layout/>
      <c:overlay val="0"/>
    </c:title>
    <c:autoTitleDeleted val="0"/>
    <c:plotArea>
      <c:layout/>
      <c:barChart>
        <c:barDir val="col"/>
        <c:grouping val="clustered"/>
        <c:varyColors val="0"/>
        <c:ser>
          <c:idx val="0"/>
          <c:order val="0"/>
          <c:tx>
            <c:strRef>
              <c:f>PAN!$A$15</c:f>
              <c:strCache>
                <c:ptCount val="1"/>
                <c:pt idx="0">
                  <c:v>Franklin County</c:v>
                </c:pt>
              </c:strCache>
            </c:strRef>
          </c:tx>
          <c:invertIfNegative val="0"/>
          <c:cat>
            <c:strRef>
              <c:f>PAN!$B$14:$C$14</c:f>
              <c:strCache>
                <c:ptCount val="2"/>
                <c:pt idx="0">
                  <c:v>Fruit Consumption among Adults (&lt;1 per/day)</c:v>
                </c:pt>
                <c:pt idx="1">
                  <c:v>Vegetable Consumption among Adults (&lt;1 per/day)</c:v>
                </c:pt>
              </c:strCache>
            </c:strRef>
          </c:cat>
          <c:val>
            <c:numRef>
              <c:f>PAN!$B$15:$C$15</c:f>
              <c:numCache>
                <c:formatCode>0%</c:formatCode>
                <c:ptCount val="2"/>
                <c:pt idx="0">
                  <c:v>0.38</c:v>
                </c:pt>
                <c:pt idx="1">
                  <c:v>0.21</c:v>
                </c:pt>
              </c:numCache>
            </c:numRef>
          </c:val>
        </c:ser>
        <c:ser>
          <c:idx val="1"/>
          <c:order val="1"/>
          <c:tx>
            <c:strRef>
              <c:f>PAN!$A$16</c:f>
              <c:strCache>
                <c:ptCount val="1"/>
                <c:pt idx="0">
                  <c:v>Maine</c:v>
                </c:pt>
              </c:strCache>
            </c:strRef>
          </c:tx>
          <c:invertIfNegative val="0"/>
          <c:cat>
            <c:strRef>
              <c:f>PAN!$B$14:$C$14</c:f>
              <c:strCache>
                <c:ptCount val="2"/>
                <c:pt idx="0">
                  <c:v>Fruit Consumption among Adults (&lt;1 per/day)</c:v>
                </c:pt>
                <c:pt idx="1">
                  <c:v>Vegetable Consumption among Adults (&lt;1 per/day)</c:v>
                </c:pt>
              </c:strCache>
            </c:strRef>
          </c:cat>
          <c:val>
            <c:numRef>
              <c:f>PAN!$B$16:$C$16</c:f>
              <c:numCache>
                <c:formatCode>0%</c:formatCode>
                <c:ptCount val="2"/>
                <c:pt idx="0">
                  <c:v>0.34</c:v>
                </c:pt>
                <c:pt idx="1">
                  <c:v>0.18</c:v>
                </c:pt>
              </c:numCache>
            </c:numRef>
          </c:val>
        </c:ser>
        <c:dLbls>
          <c:showLegendKey val="0"/>
          <c:showVal val="1"/>
          <c:showCatName val="0"/>
          <c:showSerName val="0"/>
          <c:showPercent val="0"/>
          <c:showBubbleSize val="0"/>
        </c:dLbls>
        <c:gapWidth val="150"/>
        <c:overlap val="-25"/>
        <c:axId val="126059264"/>
        <c:axId val="126060800"/>
      </c:barChart>
      <c:catAx>
        <c:axId val="126059264"/>
        <c:scaling>
          <c:orientation val="minMax"/>
        </c:scaling>
        <c:delete val="0"/>
        <c:axPos val="b"/>
        <c:majorTickMark val="none"/>
        <c:minorTickMark val="none"/>
        <c:tickLblPos val="nextTo"/>
        <c:crossAx val="126060800"/>
        <c:crosses val="autoZero"/>
        <c:auto val="1"/>
        <c:lblAlgn val="ctr"/>
        <c:lblOffset val="100"/>
        <c:noMultiLvlLbl val="0"/>
      </c:catAx>
      <c:valAx>
        <c:axId val="126060800"/>
        <c:scaling>
          <c:orientation val="minMax"/>
        </c:scaling>
        <c:delete val="1"/>
        <c:axPos val="l"/>
        <c:numFmt formatCode="0%" sourceLinked="1"/>
        <c:majorTickMark val="out"/>
        <c:minorTickMark val="none"/>
        <c:tickLblPos val="nextTo"/>
        <c:crossAx val="126059264"/>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EC045D8E-25FA-431A-A861-70C3C959AC2C}" srcId="{0D392A86-2189-4F18-AF5C-6FACF7A51A00}" destId="{352C0664-FA89-4F91-A2A0-DA525F7BF88A}" srcOrd="1" destOrd="0" parTransId="{56C52878-FBDF-4141-A177-D001626BBAA1}" sibTransId="{D851AC27-522E-4867-9FA1-35B9838CBCC0}"/>
    <dgm:cxn modelId="{38984131-BC6B-4682-9FAB-E201CFAF15D6}" type="presOf" srcId="{A1699FF7-29F6-4D57-9210-F224C30DA212}" destId="{E7121682-31F8-4E27-993A-C333C3447464}"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93A702A0-47B6-4CF8-B007-740FC2FA86EC}" type="presOf" srcId="{0D392A86-2189-4F18-AF5C-6FACF7A51A00}" destId="{26E68A81-670F-4F9E-A874-DAF7A1F099D6}" srcOrd="0" destOrd="0" presId="urn:microsoft.com/office/officeart/2005/8/layout/cycle3"/>
    <dgm:cxn modelId="{3B93F28E-7742-474B-8351-8C03B28F0235}" type="presOf" srcId="{352C0664-FA89-4F91-A2A0-DA525F7BF88A}" destId="{E52E854D-9B86-43EB-A2E7-7F96111CBE26}"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5D12C7BE-625C-4437-AF18-B9CFC1F65F09}" srcId="{0D392A86-2189-4F18-AF5C-6FACF7A51A00}" destId="{807964E7-7039-4883-9EF1-05222EC9EBEA}" srcOrd="0" destOrd="0" parTransId="{7B3DC946-29C9-44BC-8984-AA7B05DD3567}" sibTransId="{04928D4D-8553-41AF-A544-771ED8C2215A}"/>
    <dgm:cxn modelId="{68285CDC-8B2B-476A-BC4F-FD49E6437433}" type="presOf" srcId="{807964E7-7039-4883-9EF1-05222EC9EBEA}" destId="{E4C3BEEC-D67B-4611-A5CC-D548E32BA97E}" srcOrd="0" destOrd="0" presId="urn:microsoft.com/office/officeart/2005/8/layout/cycle3"/>
    <dgm:cxn modelId="{D49D96D2-8C68-44BB-A98E-9340660DA7CA}" type="presOf" srcId="{B691141F-A735-412F-9A6A-F7C2056FD297}" destId="{B0838D81-D45D-474F-83FF-2E5348504347}" srcOrd="0" destOrd="0" presId="urn:microsoft.com/office/officeart/2005/8/layout/cycle3"/>
    <dgm:cxn modelId="{17C0BD04-A2C5-4E41-A7DF-1DCBC1352ADB}" type="presOf" srcId="{04928D4D-8553-41AF-A544-771ED8C2215A}" destId="{5A7055B8-2040-4582-81D0-93712DAEFE4E}" srcOrd="0" destOrd="0" presId="urn:microsoft.com/office/officeart/2005/8/layout/cycle3"/>
    <dgm:cxn modelId="{C0666CC3-735F-4B58-ADEA-FF7F8E4291B9}" type="presParOf" srcId="{26E68A81-670F-4F9E-A874-DAF7A1F099D6}" destId="{D823512E-EF67-48AC-90FF-9FF6DD4741F0}" srcOrd="0" destOrd="0" presId="urn:microsoft.com/office/officeart/2005/8/layout/cycle3"/>
    <dgm:cxn modelId="{20506B28-F9F8-42C3-9145-78D8947AA331}" type="presParOf" srcId="{D823512E-EF67-48AC-90FF-9FF6DD4741F0}" destId="{E4C3BEEC-D67B-4611-A5CC-D548E32BA97E}" srcOrd="0" destOrd="0" presId="urn:microsoft.com/office/officeart/2005/8/layout/cycle3"/>
    <dgm:cxn modelId="{D8333135-0727-4268-89F2-802B07146A40}" type="presParOf" srcId="{D823512E-EF67-48AC-90FF-9FF6DD4741F0}" destId="{5A7055B8-2040-4582-81D0-93712DAEFE4E}" srcOrd="1" destOrd="0" presId="urn:microsoft.com/office/officeart/2005/8/layout/cycle3"/>
    <dgm:cxn modelId="{0325E29F-5357-4CD6-8441-DB36938783B3}" type="presParOf" srcId="{D823512E-EF67-48AC-90FF-9FF6DD4741F0}" destId="{E52E854D-9B86-43EB-A2E7-7F96111CBE26}" srcOrd="2" destOrd="0" presId="urn:microsoft.com/office/officeart/2005/8/layout/cycle3"/>
    <dgm:cxn modelId="{3A20A0BD-9BFB-4EBB-9DE0-FDADC2D95AFB}" type="presParOf" srcId="{D823512E-EF67-48AC-90FF-9FF6DD4741F0}" destId="{B0838D81-D45D-474F-83FF-2E5348504347}" srcOrd="3" destOrd="0" presId="urn:microsoft.com/office/officeart/2005/8/layout/cycle3"/>
    <dgm:cxn modelId="{4B8D2104-E19F-4B1B-B101-95AD5112C367}"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Knox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Franklin County based on information provided by the 46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top 2 issues identified by respondents in Franklin County are the same as the top 2 for the state.</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pPr marL="171450" indent="-171450">
              <a:spcAft>
                <a:spcPts val="600"/>
              </a:spcAft>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issues affecting where we live, work, learn, and play in Franklin County based on information provided by the 46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issues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 </a:t>
            </a:r>
            <a:r>
              <a:rPr lang="en-US" b="1" baseline="0" dirty="0" smtClean="0"/>
              <a:t>Let’s start with obesity.</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there is no difference between the county and the state,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Franklin County is the same as Maine (and close to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a:t>
            </a:r>
            <a:r>
              <a:rPr lang="en-US" baseline="0" dirty="0" smtClean="0"/>
              <a:t> via BRFSS U.S. Core – people self-report their height and weight which is used to calculate BMI those above 30 are considered obese.</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Obesity is related to many different health outcomes. Some selected obesity-related hospitalizations are included here. </a:t>
            </a:r>
          </a:p>
          <a:p>
            <a:pPr marL="171450" indent="-171450">
              <a:spcAft>
                <a:spcPts val="600"/>
              </a:spcAft>
              <a:buFont typeface="Arial" panose="020B0604020202020204" pitchFamily="34" charset="0"/>
              <a:buChar char="•"/>
            </a:pPr>
            <a:r>
              <a:rPr lang="en-US" baseline="0" dirty="0" smtClean="0"/>
              <a:t>Please note these numbers are reported per 10,000 population.</a:t>
            </a:r>
          </a:p>
          <a:p>
            <a:pPr marL="171450" indent="-171450">
              <a:spcAft>
                <a:spcPts val="600"/>
              </a:spcAft>
              <a:buFont typeface="Arial" panose="020B0604020202020204" pitchFamily="34" charset="0"/>
              <a:buChar char="•"/>
            </a:pPr>
            <a:r>
              <a:rPr lang="en-US" baseline="0" dirty="0" smtClean="0"/>
              <a:t>Acute MI means myocardial infarction and is a heart attack. The rate of 21 per 10,000 in Franklin County is lower than the rate of 24 per 10,000 in Maine.</a:t>
            </a:r>
          </a:p>
          <a:p>
            <a:pPr marL="171450" indent="-171450">
              <a:spcAft>
                <a:spcPts val="600"/>
              </a:spcAft>
              <a:buFont typeface="Arial" panose="020B0604020202020204" pitchFamily="34" charset="0"/>
              <a:buChar char="•"/>
            </a:pPr>
            <a:r>
              <a:rPr lang="en-US" baseline="0" dirty="0" smtClean="0"/>
              <a:t>Stroke hospitalizations are slightly higher in Franklin County than Maine and diabetes hospitalizations are statistically significantly higher in Franklin County at 18 per 10K vs 12 per 10K for Maine.</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Franklin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page 4 (long version), and page 4 Western District Summary; </a:t>
            </a:r>
            <a:r>
              <a:rPr lang="en-US" baseline="0" dirty="0" smtClean="0"/>
              <a:t>Cardiovascular Disease </a:t>
            </a:r>
            <a:r>
              <a:rPr lang="en-US" baseline="0" dirty="0" smtClean="0"/>
              <a:t>&amp; Diabetes is </a:t>
            </a:r>
            <a:r>
              <a:rPr lang="en-US" baseline="0" dirty="0" smtClean="0"/>
              <a:t>on </a:t>
            </a:r>
            <a:r>
              <a:rPr lang="en-US" baseline="0" dirty="0" err="1" smtClean="0"/>
              <a:t>pg</a:t>
            </a:r>
            <a:r>
              <a:rPr lang="en-US" baseline="0" dirty="0" smtClean="0"/>
              <a:t> </a:t>
            </a:r>
            <a:r>
              <a:rPr lang="en-US" baseline="0" dirty="0" smtClean="0"/>
              <a:t>2 (longer version) and page 2-3 Western District Summary.</a:t>
            </a:r>
          </a:p>
          <a:p>
            <a:pPr marL="171450" indent="-171450">
              <a:spcAft>
                <a:spcPts val="600"/>
              </a:spcAft>
              <a:buFont typeface="Arial" panose="020B0604020202020204" pitchFamily="34" charset="0"/>
              <a:buChar char="•"/>
            </a:pPr>
            <a:r>
              <a:rPr lang="en-US" baseline="0" dirty="0" smtClean="0"/>
              <a:t>This </a:t>
            </a:r>
            <a:r>
              <a:rPr lang="en-US" baseline="0" dirty="0" smtClean="0"/>
              <a:t>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Franklin County is (statistically) significantly lower than Maine at 206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Cumberland, Androscoggin, and Knox Counties have high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graphic shows emergency department visits (left) and hospitalizations (right) for opiate poisoning, or overdose, per 100,000 population. </a:t>
            </a:r>
          </a:p>
          <a:p>
            <a:pPr marL="171450" indent="-171450">
              <a:spcAft>
                <a:spcPts val="600"/>
              </a:spcAft>
              <a:buFont typeface="Arial" panose="020B0604020202020204" pitchFamily="34" charset="0"/>
              <a:buChar char="•"/>
            </a:pPr>
            <a:r>
              <a:rPr lang="en-US" baseline="0" dirty="0" smtClean="0"/>
              <a:t>Both Emergency </a:t>
            </a:r>
            <a:r>
              <a:rPr lang="en-US" baseline="0" dirty="0" err="1" smtClean="0"/>
              <a:t>Dept</a:t>
            </a:r>
            <a:r>
              <a:rPr lang="en-US" baseline="0" dirty="0" smtClean="0"/>
              <a:t> visits and hospitalizations for poisonings are lower for Franklin County than for Maine (ED Visits 19 per 100K vs 25 per 100K and Hospitalizations 9 per 100K vs 13 per 100K). </a:t>
            </a:r>
          </a:p>
          <a:p>
            <a:pPr marL="171450" indent="-171450">
              <a:spcAft>
                <a:spcPts val="600"/>
              </a:spcAft>
              <a:buFont typeface="Arial" panose="020B0604020202020204" pitchFamily="34" charset="0"/>
              <a:buChar char="•"/>
            </a:pPr>
            <a:r>
              <a:rPr lang="en-US" baseline="0" dirty="0" smtClean="0"/>
              <a:t>These measures are not tracked at the national level.</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looking at binge drinking and chronic heavy drinking (alcohol) among adults in this graphic.</a:t>
            </a:r>
          </a:p>
          <a:p>
            <a:pPr marL="171450" indent="-171450">
              <a:spcAft>
                <a:spcPts val="600"/>
              </a:spcAft>
              <a:buFont typeface="Arial" panose="020B0604020202020204" pitchFamily="34" charset="0"/>
              <a:buChar char="•"/>
            </a:pPr>
            <a:r>
              <a:rPr lang="en-US" baseline="0" dirty="0" smtClean="0"/>
              <a:t>Binge drinking is defined as 5 or more drinks on an occasion for men and 4 or more drinks on an occasion for women.</a:t>
            </a:r>
          </a:p>
          <a:p>
            <a:pPr marL="171450" indent="-171450">
              <a:spcAft>
                <a:spcPts val="600"/>
              </a:spcAft>
              <a:buFont typeface="Arial" panose="020B0604020202020204" pitchFamily="34" charset="0"/>
              <a:buChar char="•"/>
            </a:pPr>
            <a:r>
              <a:rPr lang="en-US" baseline="0" dirty="0" smtClean="0"/>
              <a:t>Chronic heavy drinking is defined as 15 or more drinks per week for men and 8 or more drinks per week for women.</a:t>
            </a:r>
          </a:p>
          <a:p>
            <a:pPr marL="171450" indent="-171450">
              <a:spcAft>
                <a:spcPts val="600"/>
              </a:spcAft>
              <a:buFont typeface="Arial" panose="020B0604020202020204" pitchFamily="34" charset="0"/>
              <a:buChar char="•"/>
            </a:pPr>
            <a:r>
              <a:rPr lang="en-US" baseline="0" dirty="0" smtClean="0"/>
              <a:t>The percentage of adults who binge drink in Franklin County is slightly higher (18%) than for Maine (17%) and the percentage who engage in chronic heavy drinking is slightly higher in Franklin County (8%) than for Maine (7%). </a:t>
            </a:r>
          </a:p>
          <a:p>
            <a:pPr marL="171450" indent="-171450">
              <a:spcAft>
                <a:spcPts val="600"/>
              </a:spcAft>
              <a:buFont typeface="Arial" panose="020B0604020202020204" pitchFamily="34" charset="0"/>
              <a:buChar char="•"/>
            </a:pPr>
            <a:r>
              <a:rPr lang="en-US" baseline="0" dirty="0" smtClean="0"/>
              <a:t>Another way to think of these numbers is to think of 18 of every 100 adults binge drinking in Waldo County or 10 of every 100 engage in chronic heavy drinking…..</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Franklin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4 (longer version), page 2 (short version), and page 5 Western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Physical Activity</a:t>
            </a:r>
            <a:r>
              <a:rPr lang="en-US" baseline="0" dirty="0" smtClean="0"/>
              <a:t> &amp; Nutrition is related to Obesity.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for adults.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24% of adults in Franklin County report having had no PA in the past month compared to 22%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56% of adults in Franklin County met PA recommendations while 53% of adults in Maine did. (150 minutes of moderate intensity aerobic activity per week and muscle-strengthening activities on at least 2 days/</a:t>
            </a:r>
            <a:r>
              <a:rPr lang="en-US" baseline="0" dirty="0" err="1" smtClean="0"/>
              <a:t>wk</a:t>
            </a:r>
            <a:r>
              <a:rPr lang="en-US" baseline="0" dirty="0" smtClean="0"/>
              <a:t> that work all major muscle groups).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sets of bars/columns show the percentage of adults who consume </a:t>
            </a:r>
            <a:r>
              <a:rPr lang="en-US" sz="1200" kern="1200" dirty="0" smtClean="0">
                <a:solidFill>
                  <a:schemeClr val="tx1"/>
                </a:solidFill>
                <a:effectLst/>
                <a:latin typeface="+mn-lt"/>
                <a:ea typeface="+mn-ea"/>
                <a:cs typeface="+mn-cs"/>
              </a:rPr>
              <a:t>less than one serving per day of fruits, fruit juice, or vegetables.</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38% of adults in Franklin County report having fewer than 1 serving of fruit per day compared to 34%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21% of adults in Franklin County report having fewer than 1 serving of veggies per day compared to 18% in Maine.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Franklin County.</a:t>
            </a:r>
          </a:p>
          <a:p>
            <a:pPr marL="171450" indent="-171450">
              <a:spcAft>
                <a:spcPts val="600"/>
              </a:spcAft>
              <a:buFont typeface="Arial" panose="020B0604020202020204" pitchFamily="34" charset="0"/>
              <a:buChar char="•"/>
            </a:pPr>
            <a:r>
              <a:rPr lang="en-US" baseline="0" dirty="0" smtClean="0"/>
              <a:t>The Physical Activity &amp; Nutrition section is on </a:t>
            </a:r>
            <a:r>
              <a:rPr lang="en-US" baseline="0" dirty="0" err="1" smtClean="0"/>
              <a:t>pg</a:t>
            </a:r>
            <a:r>
              <a:rPr lang="en-US" baseline="0" dirty="0" smtClean="0"/>
              <a:t> </a:t>
            </a:r>
            <a:r>
              <a:rPr lang="en-US" baseline="0" dirty="0" smtClean="0"/>
              <a:t>3-4 (longer version), page 2 (short version), and page 4 Western District Summary; Cardiovascular </a:t>
            </a:r>
            <a:r>
              <a:rPr lang="en-US" baseline="0" dirty="0" smtClean="0"/>
              <a:t>Disease section is on </a:t>
            </a:r>
            <a:r>
              <a:rPr lang="en-US" baseline="0" dirty="0" err="1" smtClean="0"/>
              <a:t>pg</a:t>
            </a:r>
            <a:r>
              <a:rPr lang="en-US" baseline="0" dirty="0" smtClean="0"/>
              <a:t> </a:t>
            </a:r>
            <a:r>
              <a:rPr lang="en-US" baseline="0" dirty="0" smtClean="0"/>
              <a:t>2 (longer version), page 1 (short version) and page 2-3 </a:t>
            </a:r>
            <a:r>
              <a:rPr lang="en-US" baseline="0" smtClean="0"/>
              <a:t>Western District Summary </a:t>
            </a:r>
            <a:r>
              <a:rPr lang="en-US" baseline="0" dirty="0" smtClean="0"/>
              <a:t>(since CVD is an outcome of reduced PA and poor </a:t>
            </a:r>
            <a:r>
              <a:rPr lang="en-US" baseline="0" smtClean="0"/>
              <a:t>nutrition</a:t>
            </a:r>
            <a:r>
              <a:rPr lang="en-US" baseline="0" smtClean="0"/>
              <a:t>).</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396312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205730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Franklin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109786"/>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Franklin County</a:t>
            </a:r>
            <a:endParaRPr lang="en-US" dirty="0">
              <a:solidFill>
                <a:schemeClr val="accent2"/>
              </a:solidFill>
            </a:endParaRPr>
          </a:p>
        </p:txBody>
      </p:sp>
      <p:sp>
        <p:nvSpPr>
          <p:cNvPr id="4" name="TextBox 3"/>
          <p:cNvSpPr txBox="1"/>
          <p:nvPr/>
        </p:nvSpPr>
        <p:spPr>
          <a:xfrm>
            <a:off x="685800" y="1905000"/>
            <a:ext cx="8077200" cy="369332"/>
          </a:xfrm>
          <a:prstGeom prst="rect">
            <a:avLst/>
          </a:prstGeom>
          <a:noFill/>
        </p:spPr>
        <p:txBody>
          <a:bodyPr wrap="square" rtlCol="0">
            <a:spAutoFit/>
          </a:bodyPr>
          <a:lstStyle/>
          <a:p>
            <a:r>
              <a:rPr lang="en-US" dirty="0"/>
              <a:t>Stakeholder Survey – </a:t>
            </a:r>
            <a:r>
              <a:rPr lang="en-US" dirty="0" smtClean="0"/>
              <a:t>Total </a:t>
            </a:r>
            <a:r>
              <a:rPr lang="en-US" dirty="0"/>
              <a:t>1,639 </a:t>
            </a:r>
            <a:r>
              <a:rPr lang="en-US" dirty="0" smtClean="0"/>
              <a:t> surveys</a:t>
            </a:r>
            <a:r>
              <a:rPr lang="en-US" dirty="0"/>
              <a:t>;  </a:t>
            </a:r>
            <a:r>
              <a:rPr lang="en-US" dirty="0" smtClean="0"/>
              <a:t>Franklin </a:t>
            </a:r>
            <a:r>
              <a:rPr lang="en-US" dirty="0"/>
              <a:t>County </a:t>
            </a:r>
            <a:r>
              <a:rPr lang="en-US" dirty="0" smtClean="0"/>
              <a:t>46 </a:t>
            </a:r>
            <a:r>
              <a:rPr lang="en-US" dirty="0"/>
              <a:t>surveys</a:t>
            </a: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9" name="Chart 8"/>
          <p:cNvGraphicFramePr>
            <a:graphicFrameLocks/>
          </p:cNvGraphicFramePr>
          <p:nvPr>
            <p:extLst>
              <p:ext uri="{D42A27DB-BD31-4B8C-83A1-F6EECF244321}">
                <p14:modId xmlns:p14="http://schemas.microsoft.com/office/powerpoint/2010/main" val="1552789859"/>
              </p:ext>
            </p:extLst>
          </p:nvPr>
        </p:nvGraphicFramePr>
        <p:xfrm>
          <a:off x="713875" y="2274332"/>
          <a:ext cx="7363325"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Franklin County</a:t>
            </a:r>
            <a:endParaRPr lang="en-US" dirty="0">
              <a:solidFill>
                <a:schemeClr val="accent2"/>
              </a:solidFill>
            </a:endParaRPr>
          </a:p>
        </p:txBody>
      </p:sp>
      <p:sp>
        <p:nvSpPr>
          <p:cNvPr id="4" name="TextBox 3"/>
          <p:cNvSpPr txBox="1"/>
          <p:nvPr/>
        </p:nvSpPr>
        <p:spPr>
          <a:xfrm>
            <a:off x="533400" y="1905000"/>
            <a:ext cx="8229600" cy="369332"/>
          </a:xfrm>
          <a:prstGeom prst="rect">
            <a:avLst/>
          </a:prstGeom>
          <a:noFill/>
        </p:spPr>
        <p:txBody>
          <a:bodyPr wrap="square" rtlCol="0">
            <a:spAutoFit/>
          </a:bodyPr>
          <a:lstStyle/>
          <a:p>
            <a:r>
              <a:rPr lang="en-US" dirty="0"/>
              <a:t>Stakeholder Survey – </a:t>
            </a:r>
            <a:r>
              <a:rPr lang="en-US" dirty="0" smtClean="0"/>
              <a:t>Total </a:t>
            </a:r>
            <a:r>
              <a:rPr lang="en-US" dirty="0"/>
              <a:t>1,639 </a:t>
            </a:r>
            <a:r>
              <a:rPr lang="en-US" dirty="0" smtClean="0"/>
              <a:t> surveys</a:t>
            </a:r>
            <a:r>
              <a:rPr lang="en-US" dirty="0"/>
              <a:t>;  Franklin County 46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85370006"/>
              </p:ext>
            </p:extLst>
          </p:nvPr>
        </p:nvGraphicFramePr>
        <p:xfrm>
          <a:off x="609600" y="2274331"/>
          <a:ext cx="76200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Franklin 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Franklin</a:t>
            </a:r>
            <a:endParaRPr lang="en-US" dirty="0"/>
          </a:p>
          <a:p>
            <a:pPr algn="ctr"/>
            <a:r>
              <a:rPr lang="en-US" dirty="0" smtClean="0"/>
              <a:t>29%</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p:nvPr/>
        </p:nvCxnSpPr>
        <p:spPr>
          <a:xfrm flipV="1">
            <a:off x="3352800" y="3962400"/>
            <a:ext cx="1676400" cy="554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Franklin County</a:t>
            </a:r>
            <a:endParaRPr lang="en-US" dirty="0">
              <a:solidFill>
                <a:schemeClr val="accent2"/>
              </a:solidFill>
            </a:endParaRPr>
          </a:p>
        </p:txBody>
      </p:sp>
      <p:sp>
        <p:nvSpPr>
          <p:cNvPr id="3" name="TextBox 2"/>
          <p:cNvSpPr txBox="1"/>
          <p:nvPr/>
        </p:nvSpPr>
        <p:spPr>
          <a:xfrm>
            <a:off x="609600" y="6172200"/>
            <a:ext cx="6324600" cy="276999"/>
          </a:xfrm>
          <a:prstGeom prst="rect">
            <a:avLst/>
          </a:prstGeom>
          <a:noFill/>
        </p:spPr>
        <p:txBody>
          <a:bodyPr wrap="square" rtlCol="0">
            <a:spAutoFit/>
          </a:bodyPr>
          <a:lstStyle/>
          <a:p>
            <a:r>
              <a:rPr lang="en-US" sz="1200" dirty="0" smtClean="0"/>
              <a:t>Source: Maine Health Data Organization (MHDO), 2011 </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259746491"/>
              </p:ext>
            </p:extLst>
          </p:nvPr>
        </p:nvGraphicFramePr>
        <p:xfrm>
          <a:off x="609600" y="1676400"/>
          <a:ext cx="7391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Franklin 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a:stCxn id="15" idx="3"/>
          </p:cNvCxnSpPr>
          <p:nvPr/>
        </p:nvCxnSpPr>
        <p:spPr>
          <a:xfrm>
            <a:off x="3200400" y="3909536"/>
            <a:ext cx="1600200" cy="129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170872"/>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Franklin</a:t>
            </a:r>
          </a:p>
          <a:p>
            <a:pPr algn="ctr"/>
            <a:r>
              <a:rPr lang="en-US" dirty="0" smtClean="0"/>
              <a:t>206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Franklin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Health Data Organization (MHDO), 2011</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383974498"/>
              </p:ext>
            </p:extLst>
          </p:nvPr>
        </p:nvGraphicFramePr>
        <p:xfrm>
          <a:off x="570688" y="1676400"/>
          <a:ext cx="7506512"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Franklin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Behavioral Risk Factor Surveillance System  (BRFSS), 2013</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921155658"/>
              </p:ext>
            </p:extLst>
          </p:nvPr>
        </p:nvGraphicFramePr>
        <p:xfrm>
          <a:off x="533398" y="1676400"/>
          <a:ext cx="80772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959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&amp; Nutrition</a:t>
            </a:r>
            <a:br>
              <a:rPr lang="en-US" dirty="0" smtClean="0"/>
            </a:br>
            <a:r>
              <a:rPr lang="en-US" dirty="0" smtClean="0">
                <a:solidFill>
                  <a:schemeClr val="accent2"/>
                </a:solidFill>
              </a:rPr>
              <a:t>Franklin County</a:t>
            </a:r>
            <a:endParaRPr lang="en-US" dirty="0"/>
          </a:p>
        </p:txBody>
      </p:sp>
      <p:sp>
        <p:nvSpPr>
          <p:cNvPr id="9" name="TextBox 8"/>
          <p:cNvSpPr txBox="1"/>
          <p:nvPr/>
        </p:nvSpPr>
        <p:spPr>
          <a:xfrm>
            <a:off x="588818" y="6477000"/>
            <a:ext cx="5715000"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943644065"/>
              </p:ext>
            </p:extLst>
          </p:nvPr>
        </p:nvGraphicFramePr>
        <p:xfrm>
          <a:off x="533400" y="1752600"/>
          <a:ext cx="8001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&amp; Nutrition</a:t>
            </a:r>
            <a:br>
              <a:rPr lang="en-US" dirty="0" smtClean="0"/>
            </a:br>
            <a:r>
              <a:rPr lang="en-US" dirty="0" smtClean="0">
                <a:solidFill>
                  <a:schemeClr val="accent2"/>
                </a:solidFill>
              </a:rPr>
              <a:t>Franklin County</a:t>
            </a:r>
            <a:endParaRPr lang="en-US" dirty="0"/>
          </a:p>
        </p:txBody>
      </p:sp>
      <p:sp>
        <p:nvSpPr>
          <p:cNvPr id="3" name="TextBox 2"/>
          <p:cNvSpPr txBox="1"/>
          <p:nvPr/>
        </p:nvSpPr>
        <p:spPr>
          <a:xfrm>
            <a:off x="609599" y="6096000"/>
            <a:ext cx="6102495"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837433554"/>
              </p:ext>
            </p:extLst>
          </p:nvPr>
        </p:nvGraphicFramePr>
        <p:xfrm>
          <a:off x="609598" y="1676400"/>
          <a:ext cx="7391401"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458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Name					Name</a:t>
            </a:r>
          </a:p>
          <a:p>
            <a:pPr marL="109728" indent="0" algn="l">
              <a:buNone/>
            </a:pPr>
            <a:r>
              <a:rPr lang="en-US" dirty="0" smtClean="0">
                <a:solidFill>
                  <a:schemeClr val="bg2">
                    <a:lumMod val="25000"/>
                  </a:schemeClr>
                </a:solidFill>
                <a:latin typeface="Cambria" panose="02040503050406030204" pitchFamily="18" charset="0"/>
              </a:rPr>
              <a:t>Phone					Phone</a:t>
            </a:r>
          </a:p>
          <a:p>
            <a:pPr marL="109728" indent="0" algn="l">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smtClean="0">
              <a:solidFill>
                <a:schemeClr val="bg2">
                  <a:lumMod val="25000"/>
                </a:schemeClr>
              </a:solidFill>
              <a:latin typeface="Cambria" panose="02040503050406030204" pitchFamily="18" charset="0"/>
            </a:endParaRPr>
          </a:p>
          <a:p>
            <a:pPr marL="109728" indent="0">
              <a:buNone/>
            </a:pPr>
            <a:r>
              <a:rPr lang="en-US" sz="2100" dirty="0" smtClean="0">
                <a:solidFill>
                  <a:schemeClr val="bg2">
                    <a:lumMod val="25000"/>
                  </a:schemeClr>
                </a:solidFill>
                <a:latin typeface="Cambria" panose="02040503050406030204" pitchFamily="18" charset="0"/>
              </a:rPr>
              <a:t>Additional SHNAPP Contacts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Name					Name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Phone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3" name="Diagram 2"/>
          <p:cNvGraphicFramePr/>
          <p:nvPr>
            <p:extLst>
              <p:ext uri="{D42A27DB-BD31-4B8C-83A1-F6EECF244321}">
                <p14:modId xmlns:p14="http://schemas.microsoft.com/office/powerpoint/2010/main" val="3816502352"/>
              </p:ext>
            </p:extLst>
          </p:nvPr>
        </p:nvGraphicFramePr>
        <p:xfrm>
          <a:off x="16764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997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5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4412</TotalTime>
  <Words>3680</Words>
  <Application>Microsoft Office PowerPoint</Application>
  <PresentationFormat>On-screen Show (4:3)</PresentationFormat>
  <Paragraphs>295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Franklin County</vt:lpstr>
      <vt:lpstr>Top issues affecting where we live, work, learn &amp; play in Franklin County</vt:lpstr>
      <vt:lpstr> Obesity Franklin County</vt:lpstr>
      <vt:lpstr>Obesity Franklin County</vt:lpstr>
      <vt:lpstr>2 Minute Data Review</vt:lpstr>
      <vt:lpstr>Drug &amp; Alcohol Abuse Franklin County</vt:lpstr>
      <vt:lpstr>Drug &amp; Alcohol Abuse Franklin County</vt:lpstr>
      <vt:lpstr>Drug &amp; Alcohol Abuse Franklin County</vt:lpstr>
      <vt:lpstr>2 Minute Data Review</vt:lpstr>
      <vt:lpstr>Physical Activity &amp; Nutrition Franklin County</vt:lpstr>
      <vt:lpstr>Physical Activity &amp; Nutrition Franklin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219</cp:revision>
  <cp:lastPrinted>2015-09-09T11:18:45Z</cp:lastPrinted>
  <dcterms:created xsi:type="dcterms:W3CDTF">2015-06-09T16:33:57Z</dcterms:created>
  <dcterms:modified xsi:type="dcterms:W3CDTF">2015-10-15T10:11:45Z</dcterms:modified>
</cp:coreProperties>
</file>